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C10CF-1E3D-4654-947B-810C7CF25020}" type="datetimeFigureOut">
              <a:rPr lang="ru-RU" smtClean="0"/>
              <a:pPr/>
              <a:t>20.04.2014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A6316-063E-4840-8E42-289CD67A89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C10CF-1E3D-4654-947B-810C7CF25020}" type="datetimeFigureOut">
              <a:rPr lang="ru-RU" smtClean="0"/>
              <a:pPr/>
              <a:t>20.04.2014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A6316-063E-4840-8E42-289CD67A89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C10CF-1E3D-4654-947B-810C7CF25020}" type="datetimeFigureOut">
              <a:rPr lang="ru-RU" smtClean="0"/>
              <a:pPr/>
              <a:t>20.04.2014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A6316-063E-4840-8E42-289CD67A89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C10CF-1E3D-4654-947B-810C7CF25020}" type="datetimeFigureOut">
              <a:rPr lang="ru-RU" smtClean="0"/>
              <a:pPr/>
              <a:t>20.04.2014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A6316-063E-4840-8E42-289CD67A89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C10CF-1E3D-4654-947B-810C7CF25020}" type="datetimeFigureOut">
              <a:rPr lang="ru-RU" smtClean="0"/>
              <a:pPr/>
              <a:t>20.04.2014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A6316-063E-4840-8E42-289CD67A89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C10CF-1E3D-4654-947B-810C7CF25020}" type="datetimeFigureOut">
              <a:rPr lang="ru-RU" smtClean="0"/>
              <a:pPr/>
              <a:t>20.04.2014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A6316-063E-4840-8E42-289CD67A89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C10CF-1E3D-4654-947B-810C7CF25020}" type="datetimeFigureOut">
              <a:rPr lang="ru-RU" smtClean="0"/>
              <a:pPr/>
              <a:t>20.04.2014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A6316-063E-4840-8E42-289CD67A89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C10CF-1E3D-4654-947B-810C7CF25020}" type="datetimeFigureOut">
              <a:rPr lang="ru-RU" smtClean="0"/>
              <a:pPr/>
              <a:t>20.04.2014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A6316-063E-4840-8E42-289CD67A89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C10CF-1E3D-4654-947B-810C7CF25020}" type="datetimeFigureOut">
              <a:rPr lang="ru-RU" smtClean="0"/>
              <a:pPr/>
              <a:t>20.04.2014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A6316-063E-4840-8E42-289CD67A89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C10CF-1E3D-4654-947B-810C7CF25020}" type="datetimeFigureOut">
              <a:rPr lang="ru-RU" smtClean="0"/>
              <a:pPr/>
              <a:t>20.04.2014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A6316-063E-4840-8E42-289CD67A89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C10CF-1E3D-4654-947B-810C7CF25020}" type="datetimeFigureOut">
              <a:rPr lang="ru-RU" smtClean="0"/>
              <a:pPr/>
              <a:t>20.04.2014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6AA6316-063E-4840-8E42-289CD67A892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7AC10CF-1E3D-4654-947B-810C7CF25020}" type="datetimeFigureOut">
              <a:rPr lang="ru-RU" smtClean="0"/>
              <a:pPr/>
              <a:t>20.04.2014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6AA6316-063E-4840-8E42-289CD67A892F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" TargetMode="External"/><Relationship Id="rId2" Type="http://schemas.openxmlformats.org/officeDocument/2006/relationships/hyperlink" Target="http://school-collection.edu.ru/collection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2921496"/>
          </a:xfrm>
        </p:spPr>
        <p:txBody>
          <a:bodyPr/>
          <a:lstStyle/>
          <a:p>
            <a:r>
              <a:rPr lang="ru-RU" dirty="0" smtClean="0"/>
              <a:t>«На свете каждый день мелодия родиться»…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 игра«ДИРИЖЁР»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19985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9458" name="Picture 2" descr="http://1news.az/images/articles/2011/05/19/thumb325_201105191015565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268760"/>
            <a:ext cx="6552009" cy="48988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47260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b="1" dirty="0" smtClean="0">
                <a:solidFill>
                  <a:schemeClr val="tx2"/>
                </a:solidFill>
              </a:rPr>
              <a:t>   Партитура</a:t>
            </a:r>
            <a:r>
              <a:rPr lang="ru-RU" b="1" dirty="0" smtClean="0">
                <a:solidFill>
                  <a:schemeClr val="tx2"/>
                </a:solidFill>
              </a:rPr>
              <a:t> – </a:t>
            </a:r>
            <a:r>
              <a:rPr lang="ru-RU" sz="3200" b="1" dirty="0" smtClean="0">
                <a:solidFill>
                  <a:schemeClr val="tx2"/>
                </a:solidFill>
              </a:rPr>
              <a:t>нотная запись, которая объединяет все голоса инструментов</a:t>
            </a:r>
            <a:r>
              <a:rPr lang="ru-RU" sz="3200" dirty="0" smtClean="0"/>
              <a:t>.</a:t>
            </a:r>
          </a:p>
          <a:p>
            <a:pPr>
              <a:buNone/>
            </a:pPr>
            <a:endParaRPr lang="ru-RU" sz="3200" dirty="0" smtClean="0"/>
          </a:p>
          <a:p>
            <a:r>
              <a:rPr lang="ru-RU" sz="3200" dirty="0" smtClean="0"/>
              <a:t>I группа                       хлопки в ладоши </a:t>
            </a:r>
          </a:p>
          <a:p>
            <a:r>
              <a:rPr lang="en-US" sz="3200" dirty="0" smtClean="0"/>
              <a:t>II</a:t>
            </a:r>
            <a:r>
              <a:rPr lang="ru-RU" sz="3200" dirty="0" smtClean="0"/>
              <a:t> группа                      хлопки в ладоши</a:t>
            </a:r>
          </a:p>
          <a:p>
            <a:pPr>
              <a:buNone/>
            </a:pPr>
            <a:endParaRPr lang="ru-RU" sz="3200" dirty="0" smtClean="0"/>
          </a:p>
          <a:p>
            <a:r>
              <a:rPr lang="en-US" sz="3200" dirty="0" smtClean="0"/>
              <a:t>III</a:t>
            </a:r>
            <a:r>
              <a:rPr lang="ru-RU" sz="3200" dirty="0" smtClean="0"/>
              <a:t> группа                 шлепки по коленям,</a:t>
            </a:r>
          </a:p>
          <a:p>
            <a:endParaRPr lang="ru-RU" sz="3200" dirty="0" smtClean="0"/>
          </a:p>
          <a:p>
            <a:pPr>
              <a:buNone/>
            </a:pPr>
            <a:r>
              <a:rPr lang="ru-RU" sz="3200" dirty="0" smtClean="0"/>
              <a:t>           хлопки в ладоши</a:t>
            </a:r>
          </a:p>
          <a:p>
            <a:pPr>
              <a:buNone/>
            </a:pPr>
            <a:endParaRPr lang="ru-RU" sz="3200" dirty="0" smtClean="0"/>
          </a:p>
          <a:p>
            <a:pPr>
              <a:buNone/>
            </a:pPr>
            <a:endParaRPr lang="ru-RU" sz="3200" dirty="0" smtClean="0"/>
          </a:p>
          <a:p>
            <a:pPr>
              <a:buNone/>
            </a:pPr>
            <a:endParaRPr lang="ru-RU" sz="3200" dirty="0" smtClean="0"/>
          </a:p>
          <a:p>
            <a:pPr>
              <a:buNone/>
            </a:pPr>
            <a:endParaRPr lang="ru-RU" sz="3200" dirty="0" smtClean="0"/>
          </a:p>
          <a:p>
            <a:pPr>
              <a:buNone/>
            </a:pPr>
            <a:endParaRPr lang="ru-RU" sz="3200" dirty="0" smtClean="0"/>
          </a:p>
        </p:txBody>
      </p:sp>
      <p:sp>
        <p:nvSpPr>
          <p:cNvPr id="22538" name="Rectangle 10"/>
          <p:cNvSpPr>
            <a:spLocks noChangeArrowheads="1"/>
          </p:cNvSpPr>
          <p:nvPr/>
        </p:nvSpPr>
        <p:spPr bwMode="auto">
          <a:xfrm>
            <a:off x="0" y="841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40" name="Rectangle 12"/>
          <p:cNvSpPr>
            <a:spLocks noChangeArrowheads="1"/>
          </p:cNvSpPr>
          <p:nvPr/>
        </p:nvSpPr>
        <p:spPr bwMode="auto">
          <a:xfrm>
            <a:off x="0" y="1422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41" name="Rectangle 13"/>
          <p:cNvSpPr>
            <a:spLocks noChangeArrowheads="1"/>
          </p:cNvSpPr>
          <p:nvPr/>
        </p:nvSpPr>
        <p:spPr bwMode="auto">
          <a:xfrm>
            <a:off x="0" y="1746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42" name="Rectangle 14"/>
          <p:cNvSpPr>
            <a:spLocks noChangeArrowheads="1"/>
          </p:cNvSpPr>
          <p:nvPr/>
        </p:nvSpPr>
        <p:spPr bwMode="auto">
          <a:xfrm>
            <a:off x="4389899" y="1849537"/>
            <a:ext cx="36420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384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43" name="Rectangle 15"/>
          <p:cNvSpPr>
            <a:spLocks noChangeArrowheads="1"/>
          </p:cNvSpPr>
          <p:nvPr/>
        </p:nvSpPr>
        <p:spPr bwMode="auto">
          <a:xfrm>
            <a:off x="0" y="23082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44" name="Rectangle 16"/>
          <p:cNvSpPr>
            <a:spLocks noChangeArrowheads="1"/>
          </p:cNvSpPr>
          <p:nvPr/>
        </p:nvSpPr>
        <p:spPr bwMode="auto">
          <a:xfrm>
            <a:off x="4389899" y="2478187"/>
            <a:ext cx="36420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45" name="Rectangle 17"/>
          <p:cNvSpPr>
            <a:spLocks noChangeArrowheads="1"/>
          </p:cNvSpPr>
          <p:nvPr/>
        </p:nvSpPr>
        <p:spPr bwMode="auto">
          <a:xfrm>
            <a:off x="3290237" y="2735362"/>
            <a:ext cx="256352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384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2546" name="Рисунок 1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1988840"/>
            <a:ext cx="432048" cy="555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7" name="Рисунок 1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988840"/>
            <a:ext cx="432048" cy="555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8" name="Рисунок 3" descr="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2492896"/>
            <a:ext cx="504056" cy="685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9" name="Рисунок 3" descr="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2492896"/>
            <a:ext cx="47017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50" name="Рисунок 5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2564904"/>
            <a:ext cx="44805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51" name="Рисунок 6" descr="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3717032"/>
            <a:ext cx="1080120" cy="664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52" name="Рисунок 7" descr="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3789040"/>
            <a:ext cx="451109" cy="613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53" name="Рисунок 8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797152"/>
            <a:ext cx="504056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Домашнее задание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3981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sz="4000" dirty="0" smtClean="0">
                <a:solidFill>
                  <a:schemeClr val="tx2"/>
                </a:solidFill>
              </a:rPr>
              <a:t>Составить программу концерта </a:t>
            </a:r>
            <a:r>
              <a:rPr lang="ru-RU" sz="4000" b="1" dirty="0" smtClean="0">
                <a:solidFill>
                  <a:schemeClr val="tx2"/>
                </a:solidFill>
              </a:rPr>
              <a:t>«Царит гармония оркестра»  </a:t>
            </a:r>
            <a:r>
              <a:rPr lang="ru-RU" sz="4000" dirty="0" smtClean="0">
                <a:solidFill>
                  <a:schemeClr val="tx2"/>
                </a:solidFill>
              </a:rPr>
              <a:t>из произведений народной музыки, музыки русских и зарубежных композиторов.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84792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5400" b="1" i="1" dirty="0" smtClean="0">
                <a:solidFill>
                  <a:schemeClr val="tx2"/>
                </a:solidFill>
              </a:rPr>
              <a:t>музыка- это … </a:t>
            </a:r>
          </a:p>
          <a:p>
            <a:pPr>
              <a:buNone/>
            </a:pPr>
            <a:r>
              <a:rPr lang="ru-RU" sz="5400" b="1" i="1" dirty="0" smtClean="0">
                <a:solidFill>
                  <a:schemeClr val="tx2"/>
                </a:solidFill>
              </a:rPr>
              <a:t>оркестр – это …</a:t>
            </a:r>
            <a:endParaRPr lang="ru-RU" sz="54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Список литературы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hlinkClick r:id="rId2"/>
              </a:rPr>
              <a:t>http</a:t>
            </a:r>
            <a:r>
              <a:rPr lang="ru-RU" b="1" dirty="0" smtClean="0">
                <a:solidFill>
                  <a:srgbClr val="FF0000"/>
                </a:solidFill>
                <a:hlinkClick r:id="rId2"/>
              </a:rPr>
              <a:t>://</a:t>
            </a:r>
            <a:r>
              <a:rPr lang="ru-RU" b="1" dirty="0" smtClean="0">
                <a:solidFill>
                  <a:srgbClr val="FF0000"/>
                </a:solidFill>
                <a:hlinkClick r:id="rId2"/>
              </a:rPr>
              <a:t>school-collection.edu.ru/collection/</a:t>
            </a:r>
            <a:endParaRPr lang="ru-RU" b="1" dirty="0" smtClean="0">
              <a:solidFill>
                <a:srgbClr val="FF0000"/>
              </a:solidFill>
            </a:endParaRPr>
          </a:p>
          <a:p>
            <a:r>
              <a:rPr lang="ru-RU" b="1" dirty="0" smtClean="0">
                <a:solidFill>
                  <a:srgbClr val="FF0000"/>
                </a:solidFill>
                <a:hlinkClick r:id="rId3"/>
              </a:rPr>
              <a:t>http</a:t>
            </a:r>
            <a:r>
              <a:rPr lang="ru-RU" b="1" dirty="0" smtClean="0">
                <a:solidFill>
                  <a:srgbClr val="FF0000"/>
                </a:solidFill>
                <a:hlinkClick r:id="rId3"/>
              </a:rPr>
              <a:t>://ru.wikipedia.org</a:t>
            </a:r>
            <a:r>
              <a:rPr lang="ru-RU" b="1" dirty="0" smtClean="0">
                <a:solidFill>
                  <a:srgbClr val="FF0000"/>
                </a:solidFill>
                <a:hlinkClick r:id="rId3"/>
              </a:rPr>
              <a:t>/</a:t>
            </a:r>
            <a:endParaRPr lang="ru-RU" b="1" dirty="0" smtClean="0">
              <a:solidFill>
                <a:srgbClr val="FF0000"/>
              </a:solidFill>
            </a:endParaRPr>
          </a:p>
          <a:p>
            <a:pPr lvl="0"/>
            <a:r>
              <a:rPr lang="ru-RU" dirty="0" smtClean="0"/>
              <a:t>Критская Е.Д., Сергеева Г.П., </a:t>
            </a:r>
            <a:r>
              <a:rPr lang="ru-RU" dirty="0" err="1" smtClean="0"/>
              <a:t>Шмагина</a:t>
            </a:r>
            <a:r>
              <a:rPr lang="ru-RU" dirty="0" smtClean="0"/>
              <a:t> Т.С. Музыка учебник 4 класс. – 8-е изд. – М.: Просвещение, 2008.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79512" y="1916832"/>
            <a:ext cx="8640960" cy="2904352"/>
          </a:xfrm>
        </p:spPr>
        <p:txBody>
          <a:bodyPr/>
          <a:lstStyle/>
          <a:p>
            <a:pPr algn="ctr"/>
            <a:r>
              <a:rPr lang="ru-RU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«ЦАРИТ ГАРМОНИЯ ОРКЕСТРА»</a:t>
            </a:r>
            <a:br>
              <a:rPr lang="ru-RU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332656"/>
            <a:ext cx="799288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smtClean="0">
                <a:solidFill>
                  <a:schemeClr val="tx2"/>
                </a:solidFill>
              </a:rPr>
              <a:t>Царит ли гармония оркестра в необыкновенном оркестре Ю. </a:t>
            </a:r>
            <a:r>
              <a:rPr lang="ru-RU" sz="5400" b="1" dirty="0" err="1" smtClean="0">
                <a:solidFill>
                  <a:schemeClr val="tx2"/>
                </a:solidFill>
              </a:rPr>
              <a:t>Тугаринова</a:t>
            </a:r>
            <a:r>
              <a:rPr lang="ru-RU" sz="5400" b="1" dirty="0" smtClean="0">
                <a:solidFill>
                  <a:schemeClr val="tx2"/>
                </a:solidFill>
              </a:rPr>
              <a:t>?</a:t>
            </a:r>
          </a:p>
          <a:p>
            <a:r>
              <a:rPr lang="ru-RU" sz="5400" b="1" dirty="0" smtClean="0">
                <a:solidFill>
                  <a:schemeClr val="tx2"/>
                </a:solidFill>
              </a:rPr>
              <a:t>Как вы понимаете слово «ГАРМОНИЯ»?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9919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400" b="1" dirty="0" smtClean="0">
                <a:solidFill>
                  <a:schemeClr val="tx2"/>
                </a:solidFill>
              </a:rPr>
              <a:t>Что помогает оркестру звучать согласованно и гармонично?</a:t>
            </a:r>
            <a:endParaRPr lang="ru-RU" sz="4400" b="1" dirty="0">
              <a:solidFill>
                <a:schemeClr val="tx2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483768" y="2492895"/>
            <a:ext cx="5157192" cy="39371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88640"/>
            <a:ext cx="8229600" cy="518457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>
                <a:solidFill>
                  <a:schemeClr val="tx2"/>
                </a:solidFill>
              </a:rPr>
              <a:t>Назовите группы музыкальных инструментов и  инструменты, которые входят в симфонический оркестр?</a:t>
            </a:r>
            <a:endParaRPr lang="ru-RU" sz="2800" dirty="0">
              <a:solidFill>
                <a:schemeClr val="tx2"/>
              </a:solidFill>
            </a:endParaRPr>
          </a:p>
        </p:txBody>
      </p:sp>
      <p:pic>
        <p:nvPicPr>
          <p:cNvPr id="1026" name="Picture 2" descr="http://arsenal-music.ru/Orchest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4784"/>
            <a:ext cx="9144000" cy="53732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С какими музыкальными темами – образами знакомит нас музыка М.И. Глинки?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767808"/>
          </a:xfrm>
        </p:spPr>
        <p:txBody>
          <a:bodyPr>
            <a:normAutofit fontScale="25000" lnSpcReduction="2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        Руслан                                       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4500" dirty="0" smtClean="0"/>
              <a:t>       </a:t>
            </a:r>
            <a:r>
              <a:rPr lang="ru-RU" sz="9000" dirty="0" smtClean="0"/>
              <a:t>Руслан                                                                Людмила</a:t>
            </a:r>
          </a:p>
          <a:p>
            <a:pPr>
              <a:buNone/>
            </a:pPr>
            <a:r>
              <a:rPr lang="ru-RU" sz="9000" dirty="0" smtClean="0"/>
              <a:t>                                                                       </a:t>
            </a:r>
            <a:r>
              <a:rPr lang="ru-RU" sz="9000" dirty="0" err="1" smtClean="0"/>
              <a:t>Черномор</a:t>
            </a:r>
            <a:endParaRPr lang="ru-RU" sz="9000" dirty="0" smtClean="0"/>
          </a:p>
          <a:p>
            <a:pPr>
              <a:buNone/>
            </a:pPr>
            <a:r>
              <a:rPr lang="ru-RU" sz="9000" dirty="0" smtClean="0"/>
              <a:t>                                                                    </a:t>
            </a:r>
          </a:p>
          <a:p>
            <a:pPr>
              <a:buNone/>
            </a:pPr>
            <a:endParaRPr lang="ru-RU" sz="9000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                                                 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17410" name="Picture 2" descr="http://im2-tub-ru.yandex.net/i?id=216265366-20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556792"/>
            <a:ext cx="3528392" cy="2394266"/>
          </a:xfrm>
          <a:prstGeom prst="rect">
            <a:avLst/>
          </a:prstGeom>
          <a:noFill/>
        </p:spPr>
      </p:pic>
      <p:pic>
        <p:nvPicPr>
          <p:cNvPr id="17414" name="Picture 6" descr="http://kinofilms.tv/images/films/33/32331/pict/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556792"/>
            <a:ext cx="3456384" cy="2376264"/>
          </a:xfrm>
          <a:prstGeom prst="rect">
            <a:avLst/>
          </a:prstGeom>
          <a:noFill/>
        </p:spPr>
      </p:pic>
      <p:pic>
        <p:nvPicPr>
          <p:cNvPr id="17416" name="Picture 8" descr="http://www.spek.keytown.com/rasIIIProg/5_tvorch/Glinka2004/_ruslud/154-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4077072"/>
            <a:ext cx="2016224" cy="2592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864096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/>
              <a:t>«ИГРА В ОРКЕСТР»</a:t>
            </a:r>
            <a:endParaRPr lang="ru-RU" sz="4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6" name="Picture 4" descr="http://musklass.ucoz.ru/_ph/16/9663863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268760"/>
            <a:ext cx="8352928" cy="5589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836712"/>
            <a:ext cx="4896544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Дирижёр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88840"/>
            <a:ext cx="7067128" cy="4335760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endParaRPr lang="ru-RU" i="1" dirty="0" smtClean="0"/>
          </a:p>
          <a:p>
            <a:pPr algn="ctr">
              <a:buNone/>
            </a:pPr>
            <a:endParaRPr lang="ru-RU" sz="3000" i="1" dirty="0" smtClean="0"/>
          </a:p>
          <a:p>
            <a:pPr algn="ctr">
              <a:buNone/>
            </a:pPr>
            <a:r>
              <a:rPr lang="ru-RU" sz="3000" i="1" dirty="0" smtClean="0"/>
              <a:t>Вокруг него сидели музыканты –</a:t>
            </a:r>
            <a:endParaRPr lang="ru-RU" sz="3000" dirty="0" smtClean="0"/>
          </a:p>
          <a:p>
            <a:pPr algn="ctr">
              <a:buNone/>
            </a:pPr>
            <a:r>
              <a:rPr lang="ru-RU" sz="3000" i="1" dirty="0" smtClean="0"/>
              <a:t>У каждого особый инструмент,</a:t>
            </a:r>
            <a:endParaRPr lang="ru-RU" sz="3000" dirty="0" smtClean="0"/>
          </a:p>
          <a:p>
            <a:pPr algn="ctr">
              <a:buNone/>
            </a:pPr>
            <a:r>
              <a:rPr lang="ru-RU" sz="3000" i="1" dirty="0" smtClean="0"/>
              <a:t>Сто тысяч звуков, миллион оттенков!</a:t>
            </a:r>
            <a:endParaRPr lang="ru-RU" sz="3000" dirty="0" smtClean="0"/>
          </a:p>
          <a:p>
            <a:pPr algn="ctr">
              <a:buNone/>
            </a:pPr>
            <a:r>
              <a:rPr lang="ru-RU" sz="3000" i="1" dirty="0" smtClean="0"/>
              <a:t>А он один, над ними возвышаясь,</a:t>
            </a:r>
            <a:endParaRPr lang="ru-RU" sz="3000" dirty="0" smtClean="0"/>
          </a:p>
          <a:p>
            <a:pPr algn="ctr">
              <a:buNone/>
            </a:pPr>
            <a:r>
              <a:rPr lang="ru-RU" sz="3000" i="1" dirty="0" smtClean="0"/>
              <a:t>Движеньем палочки, бровей, и губ, и тела,</a:t>
            </a:r>
            <a:endParaRPr lang="ru-RU" sz="3000" dirty="0" smtClean="0"/>
          </a:p>
          <a:p>
            <a:pPr algn="ctr">
              <a:buNone/>
            </a:pPr>
            <a:r>
              <a:rPr lang="ru-RU" sz="3000" i="1" dirty="0" smtClean="0"/>
              <a:t>И взглядом, то молящим, то жестоким,</a:t>
            </a:r>
            <a:endParaRPr lang="ru-RU" sz="3000" dirty="0" smtClean="0"/>
          </a:p>
          <a:p>
            <a:pPr algn="ctr">
              <a:buNone/>
            </a:pPr>
            <a:r>
              <a:rPr lang="ru-RU" sz="3000" i="1" dirty="0" smtClean="0"/>
              <a:t>Те звуки из безмолвья вызывал…</a:t>
            </a:r>
          </a:p>
          <a:p>
            <a:pPr algn="ctr">
              <a:buNone/>
            </a:pPr>
            <a:r>
              <a:rPr lang="ru-RU" i="1" dirty="0" smtClean="0"/>
              <a:t>                                                         </a:t>
            </a:r>
          </a:p>
          <a:p>
            <a:pPr algn="ctr">
              <a:buNone/>
            </a:pPr>
            <a:r>
              <a:rPr lang="ru-RU" i="1" dirty="0" smtClean="0"/>
              <a:t>                                                                                В. Солоухин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148064" y="260648"/>
            <a:ext cx="3631332" cy="24208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9919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tx2"/>
                </a:solidFill>
              </a:rPr>
              <a:t>   Еще в </a:t>
            </a:r>
            <a:r>
              <a:rPr lang="en-US" b="1" dirty="0" smtClean="0">
                <a:solidFill>
                  <a:schemeClr val="tx2"/>
                </a:solidFill>
              </a:rPr>
              <a:t>XIX</a:t>
            </a:r>
            <a:r>
              <a:rPr lang="ru-RU" b="1" dirty="0" smtClean="0">
                <a:solidFill>
                  <a:schemeClr val="tx2"/>
                </a:solidFill>
              </a:rPr>
              <a:t> веке оркестром управлял музыкант, сидевший за клавесином (</a:t>
            </a:r>
            <a:r>
              <a:rPr lang="ru-RU" b="1" dirty="0" err="1" smtClean="0">
                <a:solidFill>
                  <a:schemeClr val="tx2"/>
                </a:solidFill>
              </a:rPr>
              <a:t>чембалист</a:t>
            </a:r>
            <a:r>
              <a:rPr lang="ru-RU" b="1" dirty="0" smtClean="0">
                <a:solidFill>
                  <a:schemeClr val="tx2"/>
                </a:solidFill>
              </a:rPr>
              <a:t>) или игравший на первой скрипке (концертмейстер). Как правило, исполнение симфонической музыки возглавлял скрипач, а оперным спектаклем руководил </a:t>
            </a:r>
            <a:r>
              <a:rPr lang="ru-RU" b="1" dirty="0" err="1" smtClean="0">
                <a:solidFill>
                  <a:schemeClr val="tx2"/>
                </a:solidFill>
              </a:rPr>
              <a:t>чембалист</a:t>
            </a:r>
            <a:r>
              <a:rPr lang="ru-RU" b="1" dirty="0" smtClean="0">
                <a:solidFill>
                  <a:schemeClr val="tx2"/>
                </a:solidFill>
              </a:rPr>
              <a:t>; во французской опере, капельмейстер отбивал такт ударом большой палки оземь. Немецкий композитор и дирижер Людвиг Шпор впервые выступил в концерте с дирижерской палочкой в руке, а </a:t>
            </a:r>
            <a:r>
              <a:rPr lang="ru-RU" b="1" dirty="0" err="1" smtClean="0">
                <a:solidFill>
                  <a:schemeClr val="tx2"/>
                </a:solidFill>
              </a:rPr>
              <a:t>Рихард</a:t>
            </a:r>
            <a:r>
              <a:rPr lang="ru-RU" b="1" dirty="0" smtClean="0">
                <a:solidFill>
                  <a:schemeClr val="tx2"/>
                </a:solidFill>
              </a:rPr>
              <a:t> Вагнер, дирижируя оркестром, впервые повернулся спиной к публике.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77</TotalTime>
  <Words>316</Words>
  <Application>Microsoft Office PowerPoint</Application>
  <PresentationFormat>Экран (4:3)</PresentationFormat>
  <Paragraphs>85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Поток</vt:lpstr>
      <vt:lpstr>«На свете каждый день мелодия родиться»… </vt:lpstr>
      <vt:lpstr>   «ЦАРИТ ГАРМОНИЯ ОРКЕСТРА» </vt:lpstr>
      <vt:lpstr>Слайд 3</vt:lpstr>
      <vt:lpstr>Слайд 4</vt:lpstr>
      <vt:lpstr>Слайд 5</vt:lpstr>
      <vt:lpstr>С какими музыкальными темами – образами знакомит нас музыка М.И. Глинки?</vt:lpstr>
      <vt:lpstr>«ИГРА В ОРКЕСТР»</vt:lpstr>
      <vt:lpstr>Дирижёр</vt:lpstr>
      <vt:lpstr>Слайд 9</vt:lpstr>
      <vt:lpstr> игра«ДИРИЖЁР»</vt:lpstr>
      <vt:lpstr>Слайд 11</vt:lpstr>
      <vt:lpstr>Домашнее задание</vt:lpstr>
      <vt:lpstr>Слайд 13</vt:lpstr>
      <vt:lpstr>Список литературы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«На свете каждый день мелодия родиться»…</dc:title>
  <dc:creator>Оксана</dc:creator>
  <cp:lastModifiedBy>Оксана</cp:lastModifiedBy>
  <cp:revision>9</cp:revision>
  <dcterms:created xsi:type="dcterms:W3CDTF">2014-04-20T14:23:42Z</dcterms:created>
  <dcterms:modified xsi:type="dcterms:W3CDTF">2014-04-20T15:45:27Z</dcterms:modified>
</cp:coreProperties>
</file>