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3" r:id="rId20"/>
  </p:sldIdLst>
  <p:sldSz cx="9144000" cy="6858000" type="screen4x3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171450" y="112713"/>
            <a:ext cx="8837613" cy="660717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alpha val="75000"/>
            </a:srgbClr>
          </a:solidFill>
          <a:ln w="95400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7" name="Рисунок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15138" y="0"/>
            <a:ext cx="2271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43713" y="4851400"/>
            <a:ext cx="23368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3175"/>
            <a:ext cx="23098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309563" y="3843338"/>
            <a:ext cx="247173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09813" y="0"/>
            <a:ext cx="21621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379913" y="0"/>
            <a:ext cx="243363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щёлкните мышью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71450" y="112713"/>
            <a:ext cx="8837613" cy="660717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alpha val="75000"/>
            </a:srgbClr>
          </a:solidFill>
          <a:ln w="95400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39" name="Рисунок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15138" y="0"/>
            <a:ext cx="2271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43713" y="4851400"/>
            <a:ext cx="23368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3175"/>
            <a:ext cx="23098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309563" y="3843338"/>
            <a:ext cx="247173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09813" y="0"/>
            <a:ext cx="21621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379913" y="0"/>
            <a:ext cx="243363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щёлкните мышью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71450" y="112713"/>
            <a:ext cx="8837613" cy="660717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alpha val="75000"/>
            </a:srgbClr>
          </a:solidFill>
          <a:ln w="95400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651" name="Рисунок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15138" y="0"/>
            <a:ext cx="2271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43713" y="4851400"/>
            <a:ext cx="23368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3175"/>
            <a:ext cx="23098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309563" y="3843338"/>
            <a:ext cx="247173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09813" y="0"/>
            <a:ext cx="21621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379913" y="0"/>
            <a:ext cx="243363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щёлкните мышью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54;&#1090;&#1082;&#1088;&#1099;&#1090;&#1099;&#1081;%20&#1091;&#1088;&#1086;&#1082;%20&#1084;&#1091;&#1079;&#1099;&#1082;&#1080;%204%20&#1082;&#1083;&#1072;&#1089;&#1089;\Valsy_-_F.SHopen_-_Vals_8_(iPlayer.fm).mp3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54;&#1090;&#1082;&#1088;&#1099;&#1090;&#1099;&#1081;%20&#1091;&#1088;&#1086;&#1082;%20&#1084;&#1091;&#1079;&#1099;&#1082;&#1080;%204%20&#1082;&#1083;&#1072;&#1089;&#1089;\F._SHopen_-_Mazurka_op.59_3_(iPlayer.fm).mp3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54;&#1090;&#1082;&#1088;&#1099;&#1090;&#1099;&#1081;%20&#1091;&#1088;&#1086;&#1082;%20&#1084;&#1091;&#1079;&#1099;&#1082;&#1080;%204%20&#1082;&#1083;&#1072;&#1089;&#1089;\F._SHopen_-_Vals_7_(iPlayer.fm)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54;&#1090;&#1082;&#1088;&#1099;&#1090;&#1099;&#1081;%20&#1091;&#1088;&#1086;&#1082;%20&#1084;&#1091;&#1079;&#1099;&#1082;&#1080;%204%20&#1082;&#1083;&#1072;&#1089;&#1089;\F.SHopen_-_Polonez_3_lya_mazhor_soch._40_1_(iPlayer.fm)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  <a:latin typeface="Century Schoolbook" panose="02040604050505020304" pitchFamily="18" charset="0"/>
              </a:rPr>
              <a:t>ОТКРЫТЫЙ УРОК ПО МУЗЫКЕ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  <a:latin typeface="Century Schoolbook" panose="02040604050505020304" pitchFamily="18" charset="0"/>
              </a:rPr>
              <a:t>ДЛЯ ОБУЧАЮЩИХСЯ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  <a:latin typeface="Century Schoolbook" panose="02040604050505020304" pitchFamily="18" charset="0"/>
              </a:rPr>
              <a:t>4 «А» КЛАССА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  <a:latin typeface="Century Schoolbook" panose="02040604050505020304" pitchFamily="18" charset="0"/>
              </a:rPr>
              <a:t>Учитель </a:t>
            </a:r>
            <a:r>
              <a:rPr lang="ru-RU" sz="4000" dirty="0" err="1">
                <a:solidFill>
                  <a:srgbClr val="7030A0"/>
                </a:solidFill>
                <a:latin typeface="Century Schoolbook" panose="02040604050505020304" pitchFamily="18" charset="0"/>
              </a:rPr>
              <a:t>Ровенко</a:t>
            </a:r>
            <a:r>
              <a:rPr lang="ru-RU" sz="4000" dirty="0">
                <a:solidFill>
                  <a:srgbClr val="7030A0"/>
                </a:solidFill>
                <a:latin typeface="Century Schoolbook" panose="02040604050505020304" pitchFamily="18" charset="0"/>
              </a:rPr>
              <a:t> Оксана Александровна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Shape 1"/>
          <p:cNvSpPr txBox="1">
            <a:spLocks noChangeArrowheads="1"/>
          </p:cNvSpPr>
          <p:nvPr/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4400" i="1">
                <a:solidFill>
                  <a:srgbClr val="800000"/>
                </a:solidFill>
                <a:latin typeface="Century Schoolbook" pitchFamily="18" charset="0"/>
              </a:rPr>
              <a:t>Танцы,танцы, танцы...</a:t>
            </a:r>
            <a:endParaRPr lang="ru-RU"/>
          </a:p>
        </p:txBody>
      </p:sp>
      <p:pic>
        <p:nvPicPr>
          <p:cNvPr id="51202" name="Рисунок 156" descr="Картинка 4 из 161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300" y="1476375"/>
            <a:ext cx="57658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Shape 2"/>
          <p:cNvSpPr txBox="1">
            <a:spLocks noChangeArrowheads="1"/>
          </p:cNvSpPr>
          <p:nvPr/>
        </p:nvSpPr>
        <p:spPr bwMode="auto">
          <a:xfrm>
            <a:off x="431800" y="1554163"/>
            <a:ext cx="26638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800">
                <a:solidFill>
                  <a:srgbClr val="800000"/>
                </a:solidFill>
                <a:latin typeface="Century Schoolbook" pitchFamily="18" charset="0"/>
              </a:rPr>
              <a:t>Вальс</a:t>
            </a:r>
            <a:endParaRPr lang="ru-RU"/>
          </a:p>
          <a:p>
            <a:r>
              <a:rPr lang="ru-RU" sz="2800">
                <a:latin typeface="Century Schoolbook" pitchFamily="18" charset="0"/>
              </a:rPr>
              <a:t>Бальный танец с плавным вращательным движением пар.</a:t>
            </a:r>
            <a:endParaRPr lang="ru-RU"/>
          </a:p>
        </p:txBody>
      </p:sp>
      <p:pic>
        <p:nvPicPr>
          <p:cNvPr id="5" name="Valsy_-_F.SHopen_-_Vals_8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3515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Shape 1"/>
          <p:cNvSpPr txBox="1">
            <a:spLocks noChangeArrowheads="1"/>
          </p:cNvSpPr>
          <p:nvPr/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4400" i="1">
                <a:solidFill>
                  <a:srgbClr val="800000"/>
                </a:solidFill>
                <a:latin typeface="Century Schoolbook" pitchFamily="18" charset="0"/>
              </a:rPr>
              <a:t>Танцы, танцы, танцы...</a:t>
            </a:r>
            <a:endParaRPr lang="ru-RU"/>
          </a:p>
        </p:txBody>
      </p:sp>
      <p:pic>
        <p:nvPicPr>
          <p:cNvPr id="52226" name="Рисунок 1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5263" y="1420813"/>
            <a:ext cx="612140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Shape 2"/>
          <p:cNvSpPr txBox="1">
            <a:spLocks noChangeArrowheads="1"/>
          </p:cNvSpPr>
          <p:nvPr/>
        </p:nvSpPr>
        <p:spPr bwMode="auto">
          <a:xfrm>
            <a:off x="431800" y="1671638"/>
            <a:ext cx="22320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800">
                <a:solidFill>
                  <a:srgbClr val="800000"/>
                </a:solidFill>
                <a:latin typeface="Century Schoolbook" pitchFamily="18" charset="0"/>
              </a:rPr>
              <a:t>Мазурка</a:t>
            </a:r>
            <a:endParaRPr lang="ru-RU"/>
          </a:p>
          <a:p>
            <a:r>
              <a:rPr lang="ru-RU" sz="2800">
                <a:latin typeface="Century Schoolbook" pitchFamily="18" charset="0"/>
              </a:rPr>
              <a:t>Весёлый, подвижный прыжковый танец.</a:t>
            </a:r>
            <a:endParaRPr lang="ru-RU"/>
          </a:p>
        </p:txBody>
      </p:sp>
      <p:pic>
        <p:nvPicPr>
          <p:cNvPr id="5" name="F._SHopen_-_Mazurka_op.59_3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Shape 1"/>
          <p:cNvSpPr txBox="1">
            <a:spLocks noChangeArrowheads="1"/>
          </p:cNvSpPr>
          <p:nvPr/>
        </p:nvSpPr>
        <p:spPr bwMode="auto">
          <a:xfrm>
            <a:off x="457200" y="215900"/>
            <a:ext cx="8229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4000" b="1" i="1">
                <a:solidFill>
                  <a:srgbClr val="800000"/>
                </a:solidFill>
                <a:latin typeface="Century Schoolbook" pitchFamily="18" charset="0"/>
                <a:cs typeface="Times New Roman" pitchFamily="18" charset="0"/>
              </a:rPr>
              <a:t>Почему  полонез стал музыкальным символом Польши?</a:t>
            </a:r>
            <a:endParaRPr lang="ru-RU"/>
          </a:p>
        </p:txBody>
      </p:sp>
      <p:sp>
        <p:nvSpPr>
          <p:cNvPr id="163" name="TextShape 2"/>
          <p:cNvSpPr txBox="1">
            <a:spLocks noChangeArrowheads="1"/>
          </p:cNvSpPr>
          <p:nvPr/>
        </p:nvSpPr>
        <p:spPr bwMode="auto">
          <a:xfrm>
            <a:off x="744538" y="2365375"/>
            <a:ext cx="83280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4000">
                <a:latin typeface="Century Schoolbook" pitchFamily="18" charset="0"/>
              </a:rPr>
              <a:t>В музыке создан образ гордой, независимой, блестящей и величественной Польши.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Shape 1"/>
          <p:cNvSpPr txBox="1">
            <a:spLocks noChangeArrowheads="1"/>
          </p:cNvSpPr>
          <p:nvPr/>
        </p:nvSpPr>
        <p:spPr bwMode="auto">
          <a:xfrm>
            <a:off x="5137150" y="1031875"/>
            <a:ext cx="364648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4000" b="1">
                <a:solidFill>
                  <a:srgbClr val="800000"/>
                </a:solidFill>
                <a:latin typeface="Century Schoolbook" pitchFamily="18" charset="0"/>
              </a:rPr>
              <a:t>Фредерик Шопен</a:t>
            </a:r>
            <a:r>
              <a:rPr lang="ru-RU" sz="4000" i="1">
                <a:solidFill>
                  <a:srgbClr val="800000"/>
                </a:solidFill>
                <a:latin typeface="Century Schoolbook" pitchFamily="18" charset="0"/>
              </a:rPr>
              <a:t>1810 — 1849 гг.</a:t>
            </a:r>
            <a:endParaRPr lang="ru-RU"/>
          </a:p>
        </p:txBody>
      </p:sp>
      <p:pic>
        <p:nvPicPr>
          <p:cNvPr id="54274" name="Содержимое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431800"/>
            <a:ext cx="4008438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Shape 1"/>
          <p:cNvSpPr txBox="1">
            <a:spLocks noChangeArrowheads="1"/>
          </p:cNvSpPr>
          <p:nvPr/>
        </p:nvSpPr>
        <p:spPr bwMode="auto">
          <a:xfrm>
            <a:off x="0" y="220663"/>
            <a:ext cx="92884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4400" b="1" i="1">
                <a:solidFill>
                  <a:srgbClr val="800000"/>
                </a:solidFill>
              </a:rPr>
              <a:t>«Моё сердце там, где моя Родина...»</a:t>
            </a:r>
            <a:endParaRPr lang="ru-RU"/>
          </a:p>
        </p:txBody>
      </p:sp>
      <p:pic>
        <p:nvPicPr>
          <p:cNvPr id="55298" name="Рисунок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1604963"/>
            <a:ext cx="3705225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Shape 2"/>
          <p:cNvSpPr txBox="1">
            <a:spLocks noChangeArrowheads="1"/>
          </p:cNvSpPr>
          <p:nvPr/>
        </p:nvSpPr>
        <p:spPr bwMode="auto">
          <a:xfrm>
            <a:off x="254000" y="1341438"/>
            <a:ext cx="496887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3600">
                <a:latin typeface="Century Schoolbook" pitchFamily="18" charset="0"/>
              </a:rPr>
              <a:t>«Стоит в Варшаве церковь. </a:t>
            </a:r>
            <a:endParaRPr lang="ru-RU"/>
          </a:p>
          <a:p>
            <a:pPr algn="ctr"/>
            <a:r>
              <a:rPr lang="ru-RU" sz="3600">
                <a:latin typeface="Century Schoolbook" pitchFamily="18" charset="0"/>
              </a:rPr>
              <a:t>Там стена. Скрывает человечества святыню. </a:t>
            </a:r>
            <a:endParaRPr lang="ru-RU"/>
          </a:p>
          <a:p>
            <a:pPr algn="ctr"/>
            <a:r>
              <a:rPr lang="ru-RU" sz="3600">
                <a:latin typeface="Century Schoolbook" pitchFamily="18" charset="0"/>
              </a:rPr>
              <a:t>Шопена сердце. Тишина полна Биением сердца этого поныне!»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Shape 1"/>
          <p:cNvSpPr txBox="1">
            <a:spLocks noChangeArrowheads="1"/>
          </p:cNvSpPr>
          <p:nvPr/>
        </p:nvSpPr>
        <p:spPr bwMode="auto">
          <a:xfrm>
            <a:off x="482600" y="114300"/>
            <a:ext cx="822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4400">
                <a:solidFill>
                  <a:srgbClr val="800000"/>
                </a:solidFill>
              </a:rPr>
              <a:t>Вопросы</a:t>
            </a:r>
            <a:r>
              <a:rPr lang="ru-RU" sz="4400"/>
              <a:t>  </a:t>
            </a:r>
            <a:endParaRPr lang="ru-RU"/>
          </a:p>
        </p:txBody>
      </p:sp>
      <p:sp>
        <p:nvSpPr>
          <p:cNvPr id="170" name="TextShape 2"/>
          <p:cNvSpPr txBox="1">
            <a:spLocks noChangeArrowheads="1"/>
          </p:cNvSpPr>
          <p:nvPr/>
        </p:nvSpPr>
        <p:spPr bwMode="auto">
          <a:xfrm>
            <a:off x="144463" y="796925"/>
            <a:ext cx="9070975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1000"/>
              <a:t>-</a:t>
            </a:r>
            <a:r>
              <a:rPr lang="ru-RU" sz="2800">
                <a:latin typeface="Century Schoolbook" pitchFamily="18" charset="0"/>
              </a:rPr>
              <a:t>С творчеством какого композитора вы познакомились?  </a:t>
            </a:r>
          </a:p>
          <a:p>
            <a:r>
              <a:rPr lang="ru-RU" sz="2800" i="1">
                <a:solidFill>
                  <a:srgbClr val="800000"/>
                </a:solidFill>
                <a:latin typeface="Century Schoolbook" pitchFamily="18" charset="0"/>
              </a:rPr>
              <a:t>Фредериком Шопеном</a:t>
            </a:r>
            <a:endParaRPr lang="ru-RU"/>
          </a:p>
          <a:p>
            <a:r>
              <a:rPr lang="ru-RU" sz="2800">
                <a:latin typeface="Century Schoolbook" pitchFamily="18" charset="0"/>
              </a:rPr>
              <a:t>-Торжественный польский танец-шествие?</a:t>
            </a:r>
            <a:endParaRPr lang="ru-RU"/>
          </a:p>
          <a:p>
            <a:r>
              <a:rPr lang="ru-RU" sz="2800" i="1">
                <a:solidFill>
                  <a:srgbClr val="800000"/>
                </a:solidFill>
                <a:latin typeface="Century Schoolbook" pitchFamily="18" charset="0"/>
              </a:rPr>
              <a:t>Полонез</a:t>
            </a:r>
            <a:endParaRPr lang="ru-RU" sz="2800">
              <a:latin typeface="Century Schoolbook" pitchFamily="18" charset="0"/>
            </a:endParaRPr>
          </a:p>
          <a:p>
            <a:r>
              <a:rPr lang="ru-RU" sz="2800">
                <a:latin typeface="Century Schoolbook" pitchFamily="18" charset="0"/>
              </a:rPr>
              <a:t>-Подвижный прыжковый польский танец?</a:t>
            </a:r>
          </a:p>
          <a:p>
            <a:r>
              <a:rPr lang="ru-RU" sz="2800" i="1">
                <a:solidFill>
                  <a:srgbClr val="C00000"/>
                </a:solidFill>
                <a:latin typeface="Century Schoolbook" pitchFamily="18" charset="0"/>
              </a:rPr>
              <a:t>Мазурка</a:t>
            </a:r>
          </a:p>
          <a:p>
            <a:r>
              <a:rPr lang="ru-RU" sz="2800">
                <a:latin typeface="Century Schoolbook" pitchFamily="18" charset="0"/>
              </a:rPr>
              <a:t>-Как друзья называли Ф.Шопена? </a:t>
            </a:r>
          </a:p>
          <a:p>
            <a:r>
              <a:rPr lang="ru-RU" sz="2800" i="1">
                <a:solidFill>
                  <a:srgbClr val="800000"/>
                </a:solidFill>
                <a:latin typeface="Century Schoolbook" pitchFamily="18" charset="0"/>
              </a:rPr>
              <a:t>«Брилиантовые ручки»</a:t>
            </a:r>
            <a:endParaRPr lang="ru-RU" sz="2800">
              <a:latin typeface="Century Schoolbook" pitchFamily="18" charset="0"/>
            </a:endParaRPr>
          </a:p>
          <a:p>
            <a:r>
              <a:rPr lang="ru-RU" sz="2800">
                <a:latin typeface="Century Schoolbook" pitchFamily="18" charset="0"/>
              </a:rPr>
              <a:t>-Бальный танец с плавным вращательным движением пар? </a:t>
            </a:r>
          </a:p>
          <a:p>
            <a:r>
              <a:rPr lang="ru-RU" sz="2800" i="1">
                <a:solidFill>
                  <a:srgbClr val="800000"/>
                </a:solidFill>
                <a:latin typeface="Century Schoolbook" pitchFamily="18" charset="0"/>
              </a:rPr>
              <a:t>Вальс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Shape 1"/>
          <p:cNvSpPr txBox="1">
            <a:spLocks noChangeArrowheads="1"/>
          </p:cNvSpPr>
          <p:nvPr/>
        </p:nvSpPr>
        <p:spPr bwMode="auto">
          <a:xfrm>
            <a:off x="4921250" y="5732463"/>
            <a:ext cx="40068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latin typeface="Century Schoolbook" pitchFamily="18" charset="0"/>
              </a:rPr>
              <a:t>Памятник Шопену 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в Варшаве</a:t>
            </a:r>
            <a:endParaRPr lang="ru-RU" sz="2000" b="1"/>
          </a:p>
        </p:txBody>
      </p:sp>
      <p:pic>
        <p:nvPicPr>
          <p:cNvPr id="57346" name="Содержимое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1074738"/>
            <a:ext cx="36576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TextShape 2"/>
          <p:cNvSpPr txBox="1">
            <a:spLocks noChangeArrowheads="1"/>
          </p:cNvSpPr>
          <p:nvPr/>
        </p:nvSpPr>
        <p:spPr bwMode="auto">
          <a:xfrm>
            <a:off x="401638" y="1009650"/>
            <a:ext cx="46148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4400" b="1" i="1">
                <a:solidFill>
                  <a:srgbClr val="800000"/>
                </a:solidFill>
                <a:latin typeface="Century Schoolbook" pitchFamily="18" charset="0"/>
              </a:rPr>
              <a:t>«Почему не молкнет</a:t>
            </a:r>
            <a:endParaRPr lang="ru-RU"/>
          </a:p>
          <a:p>
            <a:r>
              <a:rPr lang="ru-RU" sz="4400" b="1" i="1">
                <a:solidFill>
                  <a:srgbClr val="800000"/>
                </a:solidFill>
                <a:latin typeface="Century Schoolbook" pitchFamily="18" charset="0"/>
              </a:rPr>
              <a:t>чуткое сердце </a:t>
            </a:r>
            <a:endParaRPr lang="ru-RU"/>
          </a:p>
          <a:p>
            <a:r>
              <a:rPr lang="ru-RU" sz="4400" b="1" i="1">
                <a:solidFill>
                  <a:srgbClr val="800000"/>
                </a:solidFill>
                <a:latin typeface="Century Schoolbook" pitchFamily="18" charset="0"/>
              </a:rPr>
              <a:t>Шопена?»</a:t>
            </a:r>
          </a:p>
          <a:p>
            <a:r>
              <a:rPr lang="ru-RU" sz="2800" b="1" i="1">
                <a:solidFill>
                  <a:srgbClr val="7030A0"/>
                </a:solidFill>
                <a:latin typeface="Century Schoolbook" pitchFamily="18" charset="0"/>
              </a:rPr>
              <a:t>Пока звучит музыка Шопена, в которой он выразил всю свою любовь к Родине, его сердце не умолкнет!!!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57348" name="TextShape 3"/>
          <p:cNvSpPr txBox="1">
            <a:spLocks noChangeArrowheads="1"/>
          </p:cNvSpPr>
          <p:nvPr/>
        </p:nvSpPr>
        <p:spPr bwMode="auto">
          <a:xfrm>
            <a:off x="1362075" y="219075"/>
            <a:ext cx="59102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5400">
                <a:solidFill>
                  <a:srgbClr val="800000"/>
                </a:solidFill>
                <a:latin typeface="Century Schoolbook" pitchFamily="18" charset="0"/>
              </a:rPr>
              <a:t>Итог урока</a:t>
            </a: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2165350" y="849313"/>
            <a:ext cx="5043488" cy="455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78" name="CustomShape 2"/>
          <p:cNvSpPr/>
          <p:nvPr/>
        </p:nvSpPr>
        <p:spPr>
          <a:xfrm>
            <a:off x="642938" y="1311275"/>
            <a:ext cx="8088312" cy="1555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7030A0"/>
                </a:solidFill>
                <a:latin typeface="Century Schoolbook" panose="02040604050505020304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за внимание!!!</a:t>
            </a:r>
            <a:endParaRPr sz="88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343025" y="3667125"/>
            <a:ext cx="4570413" cy="2214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663"/>
            <a:ext cx="8229600" cy="12509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Выпуск газеты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010" name="Текст 2"/>
          <p:cNvSpPr>
            <a:spLocks noGrp="1"/>
          </p:cNvSpPr>
          <p:nvPr>
            <p:ph type="body"/>
          </p:nvPr>
        </p:nvSpPr>
        <p:spPr>
          <a:xfrm>
            <a:off x="395288" y="2708275"/>
            <a:ext cx="8229600" cy="1179513"/>
          </a:xfrm>
          <a:noFill/>
          <a:ln/>
        </p:spPr>
        <p:txBody>
          <a:bodyPr/>
          <a:lstStyle/>
          <a:p>
            <a:pPr eaLnBrk="1" hangingPunct="1"/>
            <a:r>
              <a:rPr lang="ru-RU">
                <a:solidFill>
                  <a:srgbClr val="000000"/>
                </a:solidFill>
              </a:rPr>
              <a:t>Рубрики 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«Что, где, когда?», 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« Это интересно», «Музыкальный калейдоскоп»</a:t>
            </a:r>
          </a:p>
          <a:p>
            <a:pPr algn="l" eaLnBrk="1" hangingPunct="1"/>
            <a:endParaRPr lang="ru-RU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008063" y="863600"/>
            <a:ext cx="7450137" cy="504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МУЗЫКАЛЬНОЕ ЛОТО</a:t>
            </a:r>
            <a:endParaRPr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2" name="Рисунок 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5113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CustomShape 2"/>
          <p:cNvSpPr/>
          <p:nvPr/>
        </p:nvSpPr>
        <p:spPr>
          <a:xfrm>
            <a:off x="3455988" y="1635125"/>
            <a:ext cx="4895850" cy="1231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34" name="Рисунок 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525" y="1511300"/>
            <a:ext cx="2587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Рисунок 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1511300"/>
            <a:ext cx="25908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Рисунок 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" y="3878263"/>
            <a:ext cx="25193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Рисунок 1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1525" y="3887788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Рисунок 1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8375" y="3887788"/>
            <a:ext cx="2590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122363"/>
            <a:ext cx="64071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1122363"/>
            <a:ext cx="37846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404813"/>
            <a:ext cx="8448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Не молкнет сердце чуткое Шопена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47700" y="947738"/>
            <a:ext cx="7772400" cy="1139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3600" b="1" i="1">
                <a:solidFill>
                  <a:srgbClr val="800000"/>
                </a:solidFill>
                <a:latin typeface="Bradley Hand ITC" pitchFamily="66" charset="0"/>
                <a:cs typeface="Arial" charset="0"/>
              </a:rPr>
              <a:t>Не молкнет сердце чуткое Шопена....</a:t>
            </a:r>
            <a:endParaRPr lang="ru-RU"/>
          </a:p>
        </p:txBody>
      </p:sp>
      <p:sp>
        <p:nvSpPr>
          <p:cNvPr id="144" name="CustomShape 2"/>
          <p:cNvSpPr/>
          <p:nvPr/>
        </p:nvSpPr>
        <p:spPr>
          <a:xfrm>
            <a:off x="431800" y="1944688"/>
            <a:ext cx="8712200" cy="4508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ru-RU" sz="3600" i="1" dirty="0">
                <a:latin typeface="Century Schoolbook"/>
              </a:rPr>
              <a:t>Ты, думаешь, эти мелодии звуки струны?</a:t>
            </a:r>
            <a:endParaRPr sz="3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ru-RU" sz="3600" i="1" dirty="0">
                <a:latin typeface="Century Schoolbook"/>
              </a:rPr>
              <a:t>То, звуки, рожденные в сердце слышны...</a:t>
            </a:r>
            <a:endParaRPr sz="3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ru-RU" sz="3600" i="1" dirty="0">
                <a:latin typeface="Century Schoolbook"/>
              </a:rPr>
              <a:t>                                       </a:t>
            </a:r>
            <a:endParaRPr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l"/>
              <a:defRPr/>
            </a:pPr>
            <a:r>
              <a:rPr lang="ru-RU" sz="3600" i="1" dirty="0">
                <a:latin typeface="Century Schoolbook"/>
              </a:rPr>
              <a:t>                                     </a:t>
            </a:r>
            <a:r>
              <a:rPr lang="ru-RU" sz="3600" i="1" dirty="0">
                <a:latin typeface="Century Schoolbook"/>
              </a:rPr>
              <a:t>Р. Гамзатов.</a:t>
            </a:r>
            <a:endParaRPr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45" name="CustomShape 3"/>
          <p:cNvSpPr/>
          <p:nvPr/>
        </p:nvSpPr>
        <p:spPr>
          <a:xfrm>
            <a:off x="3857625" y="3024188"/>
            <a:ext cx="2622550" cy="1404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84213" y="692150"/>
            <a:ext cx="7664450" cy="677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i="1" dirty="0">
                <a:solidFill>
                  <a:srgbClr val="C00000"/>
                </a:solidFill>
                <a:latin typeface="Century Schoolbook"/>
              </a:rPr>
              <a:t>Задачи урока</a:t>
            </a:r>
            <a:endParaRPr lang="ru-RU" sz="5400" i="1" dirty="0">
              <a:solidFill>
                <a:srgbClr val="C00000"/>
              </a:solidFill>
              <a:latin typeface="Century Schoolbook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82600" y="1871663"/>
            <a:ext cx="8229600" cy="3976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 charset="0"/>
              <a:buChar char="•"/>
              <a:defRPr/>
            </a:pPr>
            <a:r>
              <a:rPr lang="ru-RU" sz="4000" dirty="0">
                <a:latin typeface="Century Schoolbook"/>
              </a:rPr>
              <a:t>Узнать о жизни композитора,</a:t>
            </a:r>
            <a:endParaRPr sz="4000" dirty="0"/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 charset="0"/>
              <a:buChar char="•"/>
              <a:defRPr/>
            </a:pPr>
            <a:r>
              <a:rPr lang="ru-RU" sz="4000" dirty="0">
                <a:latin typeface="Century Schoolbook"/>
              </a:rPr>
              <a:t>Послушать музыку Ф. Шопена,</a:t>
            </a:r>
            <a:endParaRPr sz="4000" dirty="0"/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 charset="0"/>
              <a:buChar char="•"/>
              <a:defRPr/>
            </a:pPr>
            <a:r>
              <a:rPr lang="ru-RU" sz="4000" dirty="0">
                <a:latin typeface="Century Schoolbook"/>
              </a:rPr>
              <a:t>Узнать  в каких жанрах музыки ярко проявилось его творчество. </a:t>
            </a:r>
            <a:endParaRPr sz="4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23900" y="850900"/>
            <a:ext cx="7699375" cy="1085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latin typeface="Century Schoolbook"/>
              </a:rPr>
              <a:t>Любимый инструмент Фредерика Шопена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720725" y="2160588"/>
            <a:ext cx="7966075" cy="3421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3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41513"/>
            <a:ext cx="62928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30263" y="871538"/>
            <a:ext cx="7450137" cy="661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i="1" dirty="0">
                <a:solidFill>
                  <a:srgbClr val="C00000"/>
                </a:solidFill>
                <a:latin typeface="Century Schoolbook"/>
              </a:rPr>
              <a:t>«Бриллиантовые ручки»</a:t>
            </a:r>
            <a:endParaRPr sz="5400" dirty="0">
              <a:solidFill>
                <a:srgbClr val="C00000"/>
              </a:solidFill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ru-RU"/>
          </a:p>
          <a:p>
            <a:pPr>
              <a:buSzPct val="45000"/>
              <a:buFont typeface="StarSymbol"/>
              <a:buChar char="l"/>
            </a:pPr>
            <a:r>
              <a:rPr lang="ru-RU" sz="4800" i="1">
                <a:latin typeface="Century Schoolbook" pitchFamily="18" charset="0"/>
              </a:rPr>
              <a:t>Вальс №7 до-диез минор</a:t>
            </a:r>
            <a:endParaRPr lang="ru-RU" sz="4800"/>
          </a:p>
          <a:p>
            <a:pPr>
              <a:buSzPct val="45000"/>
            </a:pPr>
            <a:endParaRPr lang="ru-RU" sz="4800">
              <a:solidFill>
                <a:srgbClr val="000000"/>
              </a:solidFill>
              <a:latin typeface="Century Schoolbook" pitchFamily="18" charset="0"/>
              <a:cs typeface="Arial" charset="0"/>
            </a:endParaRPr>
          </a:p>
          <a:p>
            <a:pPr>
              <a:buSzPct val="45000"/>
              <a:buFont typeface="StarSymbol"/>
              <a:buChar char="l"/>
            </a:pPr>
            <a:r>
              <a:rPr lang="ru-RU" sz="480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Беглость пальцев, пальчики двигаются так быстро, как переливаются бриллианты.</a:t>
            </a:r>
            <a:endParaRPr lang="ru-RU" sz="4800"/>
          </a:p>
          <a:p>
            <a:endParaRPr lang="ru-RU"/>
          </a:p>
        </p:txBody>
      </p:sp>
      <p:pic>
        <p:nvPicPr>
          <p:cNvPr id="4" name="F._SHopen_-_Vals_7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>
            <a:spLocks noChangeArrowheads="1"/>
          </p:cNvSpPr>
          <p:nvPr/>
        </p:nvSpPr>
        <p:spPr bwMode="auto">
          <a:xfrm>
            <a:off x="457200" y="576263"/>
            <a:ext cx="82296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4400" i="1">
                <a:solidFill>
                  <a:srgbClr val="800000"/>
                </a:solidFill>
                <a:latin typeface="Century Schoolbook" pitchFamily="18" charset="0"/>
              </a:rPr>
              <a:t>Танцы, танцы, танцы...</a:t>
            </a:r>
            <a:endParaRPr lang="ru-RU"/>
          </a:p>
        </p:txBody>
      </p:sp>
      <p:sp>
        <p:nvSpPr>
          <p:cNvPr id="50178" name="TextShape 2"/>
          <p:cNvSpPr txBox="1">
            <a:spLocks noChangeArrowheads="1"/>
          </p:cNvSpPr>
          <p:nvPr/>
        </p:nvSpPr>
        <p:spPr bwMode="auto">
          <a:xfrm>
            <a:off x="457200" y="1871663"/>
            <a:ext cx="27114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600">
                <a:solidFill>
                  <a:srgbClr val="800000"/>
                </a:solidFill>
                <a:latin typeface="Century Schoolbook" pitchFamily="18" charset="0"/>
              </a:rPr>
              <a:t>Полонез </a:t>
            </a:r>
            <a:endParaRPr lang="ru-RU"/>
          </a:p>
          <a:p>
            <a:r>
              <a:rPr lang="ru-RU" sz="2600">
                <a:latin typeface="Century Schoolbook" pitchFamily="18" charset="0"/>
              </a:rPr>
              <a:t>Танец – шествие, торжественный  вход в большой зал. Полонезом открывались придворные балы.</a:t>
            </a:r>
            <a:endParaRPr lang="ru-RU"/>
          </a:p>
        </p:txBody>
      </p:sp>
      <p:pic>
        <p:nvPicPr>
          <p:cNvPr id="50179" name="Содержимое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388" y="1655763"/>
            <a:ext cx="57562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.SHopen_-_Polonez_3_lya_mazhor_soch._40_1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68538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227</Words>
  <Application>Microsoft Office PowerPoint</Application>
  <PresentationFormat>Экран (4:3)</PresentationFormat>
  <Paragraphs>65</Paragraphs>
  <Slides>17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DejaVu Sans</vt:lpstr>
      <vt:lpstr>Calibri</vt:lpstr>
      <vt:lpstr>Century Schoolbook</vt:lpstr>
      <vt:lpstr>Times New Roman</vt:lpstr>
      <vt:lpstr>Bradley Hand ITC</vt:lpstr>
      <vt:lpstr>StarSymbol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Выпуск газеты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13</cp:revision>
  <dcterms:modified xsi:type="dcterms:W3CDTF">2016-02-24T09:45:31Z</dcterms:modified>
</cp:coreProperties>
</file>